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56" r:id="rId2"/>
    <p:sldId id="257" r:id="rId3"/>
    <p:sldId id="258" r:id="rId4"/>
    <p:sldId id="259" r:id="rId5"/>
    <p:sldId id="260" r:id="rId6"/>
    <p:sldId id="262" r:id="rId7"/>
    <p:sldId id="263" r:id="rId8"/>
    <p:sldId id="264" r:id="rId9"/>
    <p:sldId id="269" r:id="rId10"/>
    <p:sldId id="270" r:id="rId11"/>
    <p:sldId id="272" r:id="rId12"/>
    <p:sldId id="273" r:id="rId13"/>
    <p:sldId id="274" r:id="rId14"/>
    <p:sldId id="268" r:id="rId15"/>
    <p:sldId id="261" r:id="rId16"/>
    <p:sldId id="2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9900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176" autoAdjust="0"/>
  </p:normalViewPr>
  <p:slideViewPr>
    <p:cSldViewPr>
      <p:cViewPr varScale="1">
        <p:scale>
          <a:sx n="52" d="100"/>
          <a:sy n="52" d="100"/>
        </p:scale>
        <p:origin x="-104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30C020-7FC3-40B9-AD68-D0D344CC7AC8}" type="datetimeFigureOut">
              <a:rPr lang="en-AU" smtClean="0"/>
              <a:pPr/>
              <a:t>14/08/2011</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512F54-093D-4F4E-943A-F860F9326F5D}"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AU" sz="1200" dirty="0" smtClean="0">
                <a:solidFill>
                  <a:schemeClr val="accent3">
                    <a:lumMod val="50000"/>
                  </a:schemeClr>
                </a:solidFill>
              </a:rPr>
              <a:t>Shared assumptions </a:t>
            </a:r>
            <a:r>
              <a:rPr lang="en-AU" sz="1200" b="0" dirty="0" smtClean="0">
                <a:solidFill>
                  <a:schemeClr val="accent3">
                    <a:lumMod val="50000"/>
                  </a:schemeClr>
                </a:solidFill>
              </a:rPr>
              <a:t>about learners, nature &amp; objectives of education, characteristics of education success, priorities of time, roles of stakeholders, etc</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AU" dirty="0" smtClean="0"/>
              <a:t>Attentiveness to students learning as well as teacher learning</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AU" sz="1200" kern="1200" dirty="0" smtClean="0">
                <a:solidFill>
                  <a:schemeClr val="tx1"/>
                </a:solidFill>
                <a:latin typeface="+mn-lt"/>
                <a:ea typeface="+mn-ea"/>
                <a:cs typeface="+mn-cs"/>
              </a:rPr>
              <a:t>on-the-job experience and reflection,</a:t>
            </a:r>
            <a:r>
              <a:rPr lang="en-AU" sz="1200" kern="1200" baseline="0" dirty="0" smtClean="0">
                <a:solidFill>
                  <a:schemeClr val="tx1"/>
                </a:solidFill>
                <a:latin typeface="+mn-lt"/>
                <a:ea typeface="+mn-ea"/>
                <a:cs typeface="+mn-cs"/>
              </a:rPr>
              <a:t> </a:t>
            </a:r>
            <a:r>
              <a:rPr lang="en-AU" sz="1200" kern="1200" dirty="0" smtClean="0">
                <a:solidFill>
                  <a:schemeClr val="tx1"/>
                </a:solidFill>
                <a:latin typeface="+mn-lt"/>
                <a:ea typeface="+mn-ea"/>
                <a:cs typeface="+mn-cs"/>
              </a:rPr>
              <a:t>and self-evaluation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AU" sz="1200" kern="1200" dirty="0" smtClean="0">
                <a:solidFill>
                  <a:schemeClr val="tx1"/>
                </a:solidFill>
                <a:latin typeface="+mn-lt"/>
                <a:ea typeface="+mn-ea"/>
                <a:cs typeface="+mn-cs"/>
              </a:rPr>
              <a:t>open discussion about the teaching practice of individual teachers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AU" sz="1200" kern="1200" dirty="0" smtClean="0">
                <a:solidFill>
                  <a:schemeClr val="tx1"/>
                </a:solidFill>
                <a:latin typeface="+mn-lt"/>
                <a:ea typeface="+mn-ea"/>
                <a:cs typeface="+mn-cs"/>
              </a:rPr>
              <a:t>observing and learning good practices of other teachers, sharing workloads and exploring innovations, reinforced by productive interaction, feedback, and cooperation</a:t>
            </a:r>
            <a:endParaRPr lang="en-AU" sz="1200" b="0" dirty="0" smtClean="0">
              <a:solidFill>
                <a:schemeClr val="accent3">
                  <a:lumMod val="50000"/>
                </a:schemeClr>
              </a:solidFill>
            </a:endParaRPr>
          </a:p>
          <a:p>
            <a:endParaRPr lang="en-AU" dirty="0"/>
          </a:p>
        </p:txBody>
      </p:sp>
      <p:sp>
        <p:nvSpPr>
          <p:cNvPr id="4" name="Slide Number Placeholder 3"/>
          <p:cNvSpPr>
            <a:spLocks noGrp="1"/>
          </p:cNvSpPr>
          <p:nvPr>
            <p:ph type="sldNum" sz="quarter" idx="10"/>
          </p:nvPr>
        </p:nvSpPr>
        <p:spPr/>
        <p:txBody>
          <a:bodyPr/>
          <a:lstStyle/>
          <a:p>
            <a:fld id="{F2512F54-093D-4F4E-943A-F860F9326F5D}" type="slidenum">
              <a:rPr lang="en-AU" smtClean="0"/>
              <a:pPr/>
              <a:t>3</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kern="1200" dirty="0" smtClean="0">
                <a:solidFill>
                  <a:schemeClr val="tx1"/>
                </a:solidFill>
                <a:latin typeface="+mn-lt"/>
                <a:ea typeface="+mn-ea"/>
                <a:cs typeface="+mn-cs"/>
              </a:rPr>
              <a:t>a critical need to improve collective responsibilities in </a:t>
            </a:r>
            <a:r>
              <a:rPr lang="en-AU" sz="1200" kern="1200" dirty="0" err="1" smtClean="0">
                <a:solidFill>
                  <a:schemeClr val="tx1"/>
                </a:solidFill>
                <a:latin typeface="+mn-lt"/>
                <a:ea typeface="+mn-ea"/>
                <a:cs typeface="+mn-cs"/>
              </a:rPr>
              <a:t>Ha’s</a:t>
            </a:r>
            <a:r>
              <a:rPr lang="en-AU" sz="1200" kern="1200" dirty="0" smtClean="0">
                <a:solidFill>
                  <a:schemeClr val="tx1"/>
                </a:solidFill>
                <a:latin typeface="+mn-lt"/>
                <a:ea typeface="+mn-ea"/>
                <a:cs typeface="+mn-cs"/>
              </a:rPr>
              <a:t> division</a:t>
            </a:r>
            <a:endParaRPr lang="en-AU" dirty="0"/>
          </a:p>
        </p:txBody>
      </p:sp>
      <p:sp>
        <p:nvSpPr>
          <p:cNvPr id="4" name="Slide Number Placeholder 3"/>
          <p:cNvSpPr>
            <a:spLocks noGrp="1"/>
          </p:cNvSpPr>
          <p:nvPr>
            <p:ph type="sldNum" sz="quarter" idx="10"/>
          </p:nvPr>
        </p:nvSpPr>
        <p:spPr/>
        <p:txBody>
          <a:bodyPr/>
          <a:lstStyle/>
          <a:p>
            <a:fld id="{F2512F54-093D-4F4E-943A-F860F9326F5D}" type="slidenum">
              <a:rPr lang="en-AU" smtClean="0"/>
              <a:pPr/>
              <a:t>9</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kern="1200" dirty="0" smtClean="0">
                <a:solidFill>
                  <a:schemeClr val="tx1"/>
                </a:solidFill>
                <a:latin typeface="+mn-lt"/>
                <a:ea typeface="+mn-ea"/>
                <a:cs typeface="+mn-cs"/>
              </a:rPr>
              <a:t>Although these types of reflection can have certain positive impacts on their teaching, more guidance and modelling is needed for the development of effective and meaningful reflection inquiry in these divisions</a:t>
            </a:r>
            <a:endParaRPr lang="en-AU" dirty="0"/>
          </a:p>
        </p:txBody>
      </p:sp>
      <p:sp>
        <p:nvSpPr>
          <p:cNvPr id="4" name="Slide Number Placeholder 3"/>
          <p:cNvSpPr>
            <a:spLocks noGrp="1"/>
          </p:cNvSpPr>
          <p:nvPr>
            <p:ph type="sldNum" sz="quarter" idx="10"/>
          </p:nvPr>
        </p:nvSpPr>
        <p:spPr/>
        <p:txBody>
          <a:bodyPr/>
          <a:lstStyle/>
          <a:p>
            <a:fld id="{F2512F54-093D-4F4E-943A-F860F9326F5D}" type="slidenum">
              <a:rPr lang="en-AU" smtClean="0"/>
              <a:pPr/>
              <a:t>10</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kern="1200" dirty="0" smtClean="0">
                <a:solidFill>
                  <a:schemeClr val="tx1"/>
                </a:solidFill>
                <a:latin typeface="+mn-lt"/>
                <a:ea typeface="+mn-ea"/>
                <a:cs typeface="+mn-cs"/>
              </a:rPr>
              <a:t>In each seminar, the teachers specialising in a skill group were to make a short presentation on how they usually taught this skills and invited comments and questions from the others</a:t>
            </a:r>
            <a:endParaRPr lang="en-AU" dirty="0"/>
          </a:p>
        </p:txBody>
      </p:sp>
      <p:sp>
        <p:nvSpPr>
          <p:cNvPr id="4" name="Slide Number Placeholder 3"/>
          <p:cNvSpPr>
            <a:spLocks noGrp="1"/>
          </p:cNvSpPr>
          <p:nvPr>
            <p:ph type="sldNum" sz="quarter" idx="10"/>
          </p:nvPr>
        </p:nvSpPr>
        <p:spPr/>
        <p:txBody>
          <a:bodyPr/>
          <a:lstStyle/>
          <a:p>
            <a:fld id="{F2512F54-093D-4F4E-943A-F860F9326F5D}" type="slidenum">
              <a:rPr lang="en-AU" smtClean="0"/>
              <a:pPr/>
              <a:t>11</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kern="1200" dirty="0" smtClean="0">
                <a:solidFill>
                  <a:schemeClr val="tx1"/>
                </a:solidFill>
                <a:latin typeface="+mn-lt"/>
                <a:ea typeface="+mn-ea"/>
                <a:cs typeface="+mn-cs"/>
              </a:rPr>
              <a:t>Personal, institutional and cultural constraints </a:t>
            </a:r>
          </a:p>
          <a:p>
            <a:r>
              <a:rPr lang="en-AU" sz="1200" kern="1200" dirty="0" smtClean="0">
                <a:solidFill>
                  <a:schemeClr val="tx1"/>
                </a:solidFill>
                <a:latin typeface="+mn-lt"/>
                <a:ea typeface="+mn-ea"/>
                <a:cs typeface="+mn-cs"/>
              </a:rPr>
              <a:t>monthly salaries of teachers in Na’s division range from 1.2 million to 3.5 million VND (around 60-170 USD), which is almost insufficient to cover even basic expenses of a city dweller</a:t>
            </a:r>
          </a:p>
          <a:p>
            <a:endParaRPr lang="en-AU" dirty="0"/>
          </a:p>
        </p:txBody>
      </p:sp>
      <p:sp>
        <p:nvSpPr>
          <p:cNvPr id="4" name="Slide Number Placeholder 3"/>
          <p:cNvSpPr>
            <a:spLocks noGrp="1"/>
          </p:cNvSpPr>
          <p:nvPr>
            <p:ph type="sldNum" sz="quarter" idx="10"/>
          </p:nvPr>
        </p:nvSpPr>
        <p:spPr/>
        <p:txBody>
          <a:bodyPr/>
          <a:lstStyle/>
          <a:p>
            <a:fld id="{F2512F54-093D-4F4E-943A-F860F9326F5D}" type="slidenum">
              <a:rPr lang="en-AU" smtClean="0"/>
              <a:pPr/>
              <a:t>13</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1D8BD707-D9CF-40AE-B4C6-C98DA3205C09}" type="datetimeFigureOut">
              <a:rPr lang="en-US" smtClean="0"/>
              <a:pPr/>
              <a:t>8/14/2011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D8BD707-D9CF-40AE-B4C6-C98DA3205C09}" type="datetimeFigureOut">
              <a:rPr lang="en-US" smtClean="0"/>
              <a:pPr/>
              <a:t>8/14/2011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D8BD707-D9CF-40AE-B4C6-C98DA3205C09}" type="datetimeFigureOut">
              <a:rPr lang="en-US" smtClean="0"/>
              <a:pPr/>
              <a:t>8/14/2011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D8BD707-D9CF-40AE-B4C6-C98DA3205C09}" type="datetimeFigureOut">
              <a:rPr lang="en-US" smtClean="0"/>
              <a:pPr/>
              <a:t>8/14/2011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1D8BD707-D9CF-40AE-B4C6-C98DA3205C09}" type="datetimeFigureOut">
              <a:rPr lang="en-US" smtClean="0"/>
              <a:pPr/>
              <a:t>8/14/2011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1D8BD707-D9CF-40AE-B4C6-C98DA3205C09}" type="datetimeFigureOut">
              <a:rPr lang="en-US" smtClean="0"/>
              <a:pPr/>
              <a:t>8/14/2011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1D8BD707-D9CF-40AE-B4C6-C98DA3205C09}" type="datetimeFigureOut">
              <a:rPr lang="en-US" smtClean="0"/>
              <a:pPr/>
              <a:t>8/14/2011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2209800"/>
          </a:xfrm>
        </p:spPr>
        <p:txBody>
          <a:bodyPr>
            <a:normAutofit fontScale="90000"/>
          </a:bodyPr>
          <a:lstStyle/>
          <a:p>
            <a:r>
              <a:rPr lang="en-AU" b="1" dirty="0">
                <a:solidFill>
                  <a:srgbClr val="0070C0"/>
                </a:solidFill>
              </a:rPr>
              <a:t>Professional Learning Community Among English Teachers </a:t>
            </a:r>
            <a:r>
              <a:rPr lang="en-AU" b="1" dirty="0" smtClean="0">
                <a:solidFill>
                  <a:srgbClr val="0070C0"/>
                </a:solidFill>
              </a:rPr>
              <a:t>at </a:t>
            </a:r>
            <a:r>
              <a:rPr lang="en-AU" b="1" dirty="0">
                <a:solidFill>
                  <a:srgbClr val="0070C0"/>
                </a:solidFill>
              </a:rPr>
              <a:t>University Level: A Case Study </a:t>
            </a:r>
            <a:r>
              <a:rPr lang="en-AU" dirty="0"/>
              <a:t/>
            </a:r>
            <a:br>
              <a:rPr lang="en-AU" dirty="0"/>
            </a:br>
            <a:endParaRPr lang="en-AU" dirty="0"/>
          </a:p>
        </p:txBody>
      </p:sp>
      <p:sp>
        <p:nvSpPr>
          <p:cNvPr id="3" name="Subtitle 2"/>
          <p:cNvSpPr>
            <a:spLocks noGrp="1"/>
          </p:cNvSpPr>
          <p:nvPr>
            <p:ph type="subTitle" idx="1"/>
          </p:nvPr>
        </p:nvSpPr>
        <p:spPr/>
        <p:txBody>
          <a:bodyPr/>
          <a:lstStyle/>
          <a:p>
            <a:r>
              <a:rPr lang="en-AU" b="1" dirty="0"/>
              <a:t>Hoang </a:t>
            </a:r>
            <a:r>
              <a:rPr lang="en-AU" b="1" dirty="0" err="1"/>
              <a:t>Thi</a:t>
            </a:r>
            <a:r>
              <a:rPr lang="en-AU" b="1" dirty="0"/>
              <a:t> </a:t>
            </a:r>
            <a:r>
              <a:rPr lang="en-AU" b="1" dirty="0" err="1"/>
              <a:t>Huyen</a:t>
            </a:r>
            <a:r>
              <a:rPr lang="en-AU" b="1" dirty="0"/>
              <a:t> </a:t>
            </a:r>
            <a:r>
              <a:rPr lang="en-AU" b="1" dirty="0" smtClean="0"/>
              <a:t>Ngoc</a:t>
            </a:r>
          </a:p>
          <a:p>
            <a:r>
              <a:rPr lang="en-AU" b="1" dirty="0" smtClean="0"/>
              <a:t>UQ/ HULIS</a:t>
            </a:r>
            <a:endParaRPr lang="en-AU" dirty="0"/>
          </a:p>
          <a:p>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solidFill>
                  <a:srgbClr val="FF0000"/>
                </a:solidFill>
              </a:rPr>
              <a:t>Findings:</a:t>
            </a:r>
            <a:r>
              <a:rPr lang="en-AU" i="1" dirty="0" smtClean="0"/>
              <a:t> </a:t>
            </a:r>
            <a:r>
              <a:rPr lang="en-AU" i="1" dirty="0" smtClean="0">
                <a:solidFill>
                  <a:srgbClr val="0070C0"/>
                </a:solidFill>
              </a:rPr>
              <a:t>Reflective professional inquiry</a:t>
            </a:r>
            <a:endParaRPr lang="en-AU" dirty="0"/>
          </a:p>
        </p:txBody>
      </p:sp>
      <p:sp>
        <p:nvSpPr>
          <p:cNvPr id="6" name="Text Placeholder 5"/>
          <p:cNvSpPr>
            <a:spLocks noGrp="1"/>
          </p:cNvSpPr>
          <p:nvPr>
            <p:ph type="body" idx="1"/>
          </p:nvPr>
        </p:nvSpPr>
        <p:spPr>
          <a:xfrm>
            <a:off x="533400" y="1371600"/>
            <a:ext cx="4040188" cy="533400"/>
          </a:xfrm>
        </p:spPr>
        <p:txBody>
          <a:bodyPr>
            <a:normAutofit/>
          </a:bodyPr>
          <a:lstStyle/>
          <a:p>
            <a:pPr algn="ctr"/>
            <a:r>
              <a:rPr lang="en-AU" sz="2800" dirty="0" smtClean="0">
                <a:solidFill>
                  <a:schemeClr val="accent3">
                    <a:lumMod val="50000"/>
                  </a:schemeClr>
                </a:solidFill>
              </a:rPr>
              <a:t>NA</a:t>
            </a:r>
            <a:endParaRPr lang="en-AU" sz="2800" dirty="0">
              <a:solidFill>
                <a:schemeClr val="accent3">
                  <a:lumMod val="50000"/>
                </a:schemeClr>
              </a:solidFill>
            </a:endParaRPr>
          </a:p>
        </p:txBody>
      </p:sp>
      <p:sp>
        <p:nvSpPr>
          <p:cNvPr id="4" name="Content Placeholder 3"/>
          <p:cNvSpPr>
            <a:spLocks noGrp="1"/>
          </p:cNvSpPr>
          <p:nvPr>
            <p:ph sz="half" idx="2"/>
          </p:nvPr>
        </p:nvSpPr>
        <p:spPr>
          <a:xfrm>
            <a:off x="1600200" y="2209800"/>
            <a:ext cx="5943600" cy="3916363"/>
          </a:xfrm>
        </p:spPr>
        <p:txBody>
          <a:bodyPr>
            <a:normAutofit/>
          </a:bodyPr>
          <a:lstStyle/>
          <a:p>
            <a:pPr>
              <a:buNone/>
            </a:pPr>
            <a:r>
              <a:rPr lang="en-AU" sz="3200" dirty="0" smtClean="0"/>
              <a:t>Similar among 2 divisions</a:t>
            </a:r>
          </a:p>
          <a:p>
            <a:pPr>
              <a:buNone/>
            </a:pPr>
            <a:endParaRPr lang="en-AU" dirty="0" smtClean="0"/>
          </a:p>
          <a:p>
            <a:r>
              <a:rPr lang="en-AU" sz="3200" dirty="0" smtClean="0"/>
              <a:t>Informal</a:t>
            </a:r>
          </a:p>
          <a:p>
            <a:r>
              <a:rPr lang="en-AU" sz="3200" dirty="0" smtClean="0"/>
              <a:t>Unsystematic  &amp; spontaneous</a:t>
            </a:r>
          </a:p>
          <a:p>
            <a:r>
              <a:rPr lang="en-AU" sz="3200" dirty="0" smtClean="0"/>
              <a:t>No pre-determined goals set</a:t>
            </a:r>
          </a:p>
          <a:p>
            <a:pPr>
              <a:buNone/>
            </a:pPr>
            <a:endParaRPr lang="en-AU" sz="3200" dirty="0" smtClean="0"/>
          </a:p>
        </p:txBody>
      </p:sp>
      <p:sp>
        <p:nvSpPr>
          <p:cNvPr id="7" name="Text Placeholder 6"/>
          <p:cNvSpPr>
            <a:spLocks noGrp="1"/>
          </p:cNvSpPr>
          <p:nvPr>
            <p:ph type="body" sz="quarter" idx="3"/>
          </p:nvPr>
        </p:nvSpPr>
        <p:spPr>
          <a:xfrm>
            <a:off x="4800600" y="1371600"/>
            <a:ext cx="4041775" cy="609601"/>
          </a:xfrm>
        </p:spPr>
        <p:txBody>
          <a:bodyPr>
            <a:normAutofit/>
          </a:bodyPr>
          <a:lstStyle/>
          <a:p>
            <a:pPr algn="ctr"/>
            <a:r>
              <a:rPr lang="en-AU" dirty="0" smtClean="0">
                <a:solidFill>
                  <a:schemeClr val="accent3">
                    <a:lumMod val="50000"/>
                  </a:schemeClr>
                </a:solidFill>
              </a:rPr>
              <a:t>HA</a:t>
            </a:r>
            <a:endParaRPr lang="en-AU" dirty="0">
              <a:solidFill>
                <a:schemeClr val="accent3">
                  <a:lumMod val="50000"/>
                </a:schemeClr>
              </a:solidFill>
            </a:endParaRPr>
          </a:p>
        </p:txBody>
      </p:sp>
      <p:sp>
        <p:nvSpPr>
          <p:cNvPr id="5" name="Content Placeholder 4"/>
          <p:cNvSpPr>
            <a:spLocks noGrp="1"/>
          </p:cNvSpPr>
          <p:nvPr>
            <p:ph sz="quarter" idx="4"/>
          </p:nvPr>
        </p:nvSpPr>
        <p:spPr>
          <a:xfrm>
            <a:off x="4645025" y="2286000"/>
            <a:ext cx="4041775" cy="3840163"/>
          </a:xfrm>
        </p:spPr>
        <p:txBody>
          <a:bodyPr>
            <a:normAutofit/>
          </a:bodyPr>
          <a:lstStyle/>
          <a:p>
            <a:pPr>
              <a:buNone/>
            </a:pPr>
            <a:endParaRPr lang="en-AU" dirty="0" smtClean="0"/>
          </a:p>
          <a:p>
            <a:endParaRPr lang="en-A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solidFill>
                  <a:srgbClr val="FF0000"/>
                </a:solidFill>
              </a:rPr>
              <a:t/>
            </a:r>
            <a:br>
              <a:rPr lang="en-AU" dirty="0" smtClean="0">
                <a:solidFill>
                  <a:srgbClr val="FF0000"/>
                </a:solidFill>
              </a:rPr>
            </a:br>
            <a:r>
              <a:rPr lang="en-AU" dirty="0" smtClean="0">
                <a:solidFill>
                  <a:srgbClr val="FF0000"/>
                </a:solidFill>
              </a:rPr>
              <a:t>Findings: </a:t>
            </a:r>
            <a:r>
              <a:rPr lang="en-AU" i="1" dirty="0" err="1" smtClean="0">
                <a:solidFill>
                  <a:srgbClr val="0070C0"/>
                </a:solidFill>
              </a:rPr>
              <a:t>Deprivatization</a:t>
            </a:r>
            <a:r>
              <a:rPr lang="en-AU" i="1" dirty="0" smtClean="0">
                <a:solidFill>
                  <a:srgbClr val="0070C0"/>
                </a:solidFill>
              </a:rPr>
              <a:t> of practice</a:t>
            </a:r>
            <a:r>
              <a:rPr lang="en-AU" dirty="0"/>
              <a:t/>
            </a:r>
            <a:br>
              <a:rPr lang="en-AU" dirty="0"/>
            </a:br>
            <a:endParaRPr lang="en-AU" dirty="0"/>
          </a:p>
        </p:txBody>
      </p:sp>
      <p:sp>
        <p:nvSpPr>
          <p:cNvPr id="6" name="Text Placeholder 5"/>
          <p:cNvSpPr>
            <a:spLocks noGrp="1"/>
          </p:cNvSpPr>
          <p:nvPr>
            <p:ph type="body" idx="1"/>
          </p:nvPr>
        </p:nvSpPr>
        <p:spPr>
          <a:xfrm>
            <a:off x="533400" y="1524000"/>
            <a:ext cx="4040188" cy="533400"/>
          </a:xfrm>
        </p:spPr>
        <p:txBody>
          <a:bodyPr>
            <a:normAutofit/>
          </a:bodyPr>
          <a:lstStyle/>
          <a:p>
            <a:pPr algn="ctr"/>
            <a:r>
              <a:rPr lang="en-AU" dirty="0" smtClean="0">
                <a:solidFill>
                  <a:schemeClr val="accent3">
                    <a:lumMod val="50000"/>
                  </a:schemeClr>
                </a:solidFill>
              </a:rPr>
              <a:t>NA</a:t>
            </a:r>
            <a:endParaRPr lang="en-AU" dirty="0">
              <a:solidFill>
                <a:schemeClr val="accent3">
                  <a:lumMod val="50000"/>
                </a:schemeClr>
              </a:solidFill>
            </a:endParaRPr>
          </a:p>
        </p:txBody>
      </p:sp>
      <p:sp>
        <p:nvSpPr>
          <p:cNvPr id="4" name="Content Placeholder 3"/>
          <p:cNvSpPr>
            <a:spLocks noGrp="1"/>
          </p:cNvSpPr>
          <p:nvPr>
            <p:ph sz="half" idx="2"/>
          </p:nvPr>
        </p:nvSpPr>
        <p:spPr>
          <a:xfrm>
            <a:off x="457200" y="2209800"/>
            <a:ext cx="4040188" cy="3916363"/>
          </a:xfrm>
        </p:spPr>
        <p:txBody>
          <a:bodyPr>
            <a:normAutofit/>
          </a:bodyPr>
          <a:lstStyle/>
          <a:p>
            <a:r>
              <a:rPr lang="en-AU" sz="3200" dirty="0"/>
              <a:t>rather strong sense of </a:t>
            </a:r>
            <a:r>
              <a:rPr lang="en-AU" sz="3200" dirty="0" err="1" smtClean="0"/>
              <a:t>deprivatization</a:t>
            </a:r>
            <a:endParaRPr lang="en-AU" sz="3200" dirty="0" smtClean="0"/>
          </a:p>
          <a:p>
            <a:r>
              <a:rPr lang="en-AU" sz="3200" dirty="0"/>
              <a:t>initiated by </a:t>
            </a:r>
            <a:r>
              <a:rPr lang="en-AU" sz="3200" dirty="0" smtClean="0"/>
              <a:t>2 teachers</a:t>
            </a:r>
          </a:p>
          <a:p>
            <a:r>
              <a:rPr lang="en-AU" sz="3200" dirty="0"/>
              <a:t>mentoring scheme </a:t>
            </a:r>
            <a:r>
              <a:rPr lang="en-AU" sz="3200" dirty="0" smtClean="0"/>
              <a:t> + video-taping </a:t>
            </a:r>
            <a:endParaRPr lang="en-AU" sz="3200" dirty="0"/>
          </a:p>
          <a:p>
            <a:endParaRPr lang="en-AU" dirty="0" smtClean="0"/>
          </a:p>
        </p:txBody>
      </p:sp>
      <p:sp>
        <p:nvSpPr>
          <p:cNvPr id="7" name="Text Placeholder 6"/>
          <p:cNvSpPr>
            <a:spLocks noGrp="1"/>
          </p:cNvSpPr>
          <p:nvPr>
            <p:ph type="body" sz="quarter" idx="3"/>
          </p:nvPr>
        </p:nvSpPr>
        <p:spPr>
          <a:xfrm>
            <a:off x="4800600" y="1371600"/>
            <a:ext cx="4041775" cy="609601"/>
          </a:xfrm>
        </p:spPr>
        <p:txBody>
          <a:bodyPr>
            <a:normAutofit/>
          </a:bodyPr>
          <a:lstStyle/>
          <a:p>
            <a:pPr algn="ctr"/>
            <a:r>
              <a:rPr lang="en-AU" dirty="0" smtClean="0">
                <a:solidFill>
                  <a:schemeClr val="accent3">
                    <a:lumMod val="50000"/>
                  </a:schemeClr>
                </a:solidFill>
              </a:rPr>
              <a:t>HA</a:t>
            </a:r>
            <a:endParaRPr lang="en-AU" dirty="0">
              <a:solidFill>
                <a:schemeClr val="accent3">
                  <a:lumMod val="50000"/>
                </a:schemeClr>
              </a:solidFill>
            </a:endParaRPr>
          </a:p>
        </p:txBody>
      </p:sp>
      <p:sp>
        <p:nvSpPr>
          <p:cNvPr id="5" name="Content Placeholder 4"/>
          <p:cNvSpPr>
            <a:spLocks noGrp="1"/>
          </p:cNvSpPr>
          <p:nvPr>
            <p:ph sz="quarter" idx="4"/>
          </p:nvPr>
        </p:nvSpPr>
        <p:spPr>
          <a:xfrm>
            <a:off x="4645025" y="2286000"/>
            <a:ext cx="4041775" cy="3840163"/>
          </a:xfrm>
        </p:spPr>
        <p:txBody>
          <a:bodyPr>
            <a:normAutofit/>
          </a:bodyPr>
          <a:lstStyle/>
          <a:p>
            <a:r>
              <a:rPr lang="en-AU" sz="3200" dirty="0"/>
              <a:t>significant </a:t>
            </a:r>
            <a:r>
              <a:rPr lang="en-AU" sz="3200" dirty="0" smtClean="0"/>
              <a:t>changes: from reluctance </a:t>
            </a:r>
            <a:r>
              <a:rPr lang="en-AU" sz="3200" dirty="0"/>
              <a:t>=</a:t>
            </a:r>
            <a:r>
              <a:rPr lang="en-AU" sz="3200" dirty="0" smtClean="0"/>
              <a:t>&gt; </a:t>
            </a:r>
            <a:r>
              <a:rPr lang="en-AU" sz="3200" dirty="0"/>
              <a:t>fortnightly division seminars </a:t>
            </a:r>
            <a:r>
              <a:rPr lang="en-AU" sz="3200" dirty="0" smtClean="0"/>
              <a:t>pioneered by division head =&gt; active </a:t>
            </a:r>
            <a:r>
              <a:rPr lang="en-AU" sz="3200" dirty="0" err="1" smtClean="0"/>
              <a:t>involment</a:t>
            </a:r>
            <a:endParaRPr lang="en-AU" sz="3200" dirty="0" smtClean="0"/>
          </a:p>
          <a:p>
            <a:r>
              <a:rPr lang="en-AU" sz="3200" dirty="0" smtClean="0"/>
              <a:t>BUT, time constraints</a:t>
            </a:r>
            <a:endParaRPr lang="en-AU" dirty="0" smtClean="0"/>
          </a:p>
          <a:p>
            <a:endParaRPr lang="en-A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solidFill>
                  <a:srgbClr val="FF0000"/>
                </a:solidFill>
              </a:rPr>
              <a:t>Findings: </a:t>
            </a:r>
            <a:r>
              <a:rPr lang="en-AU" i="1" dirty="0" smtClean="0">
                <a:solidFill>
                  <a:srgbClr val="0070C0"/>
                </a:solidFill>
              </a:rPr>
              <a:t>Collaboration</a:t>
            </a:r>
            <a:endParaRPr lang="en-AU" dirty="0"/>
          </a:p>
        </p:txBody>
      </p:sp>
      <p:sp>
        <p:nvSpPr>
          <p:cNvPr id="6" name="Text Placeholder 5"/>
          <p:cNvSpPr>
            <a:spLocks noGrp="1"/>
          </p:cNvSpPr>
          <p:nvPr>
            <p:ph type="body" idx="1"/>
          </p:nvPr>
        </p:nvSpPr>
        <p:spPr>
          <a:xfrm>
            <a:off x="533400" y="1219201"/>
            <a:ext cx="4040188" cy="533400"/>
          </a:xfrm>
        </p:spPr>
        <p:txBody>
          <a:bodyPr>
            <a:normAutofit/>
          </a:bodyPr>
          <a:lstStyle/>
          <a:p>
            <a:pPr algn="ctr"/>
            <a:r>
              <a:rPr lang="en-AU" sz="2200" dirty="0" smtClean="0">
                <a:solidFill>
                  <a:schemeClr val="accent3">
                    <a:lumMod val="50000"/>
                  </a:schemeClr>
                </a:solidFill>
              </a:rPr>
              <a:t>NA</a:t>
            </a:r>
            <a:endParaRPr lang="en-AU" sz="2200" dirty="0">
              <a:solidFill>
                <a:schemeClr val="accent3">
                  <a:lumMod val="50000"/>
                </a:schemeClr>
              </a:solidFill>
            </a:endParaRPr>
          </a:p>
        </p:txBody>
      </p:sp>
      <p:sp>
        <p:nvSpPr>
          <p:cNvPr id="4" name="Content Placeholder 3"/>
          <p:cNvSpPr>
            <a:spLocks noGrp="1"/>
          </p:cNvSpPr>
          <p:nvPr>
            <p:ph sz="half" idx="2"/>
          </p:nvPr>
        </p:nvSpPr>
        <p:spPr>
          <a:xfrm>
            <a:off x="457200" y="2209800"/>
            <a:ext cx="4040188" cy="3916363"/>
          </a:xfrm>
        </p:spPr>
        <p:txBody>
          <a:bodyPr>
            <a:normAutofit lnSpcReduction="10000"/>
          </a:bodyPr>
          <a:lstStyle/>
          <a:p>
            <a:r>
              <a:rPr lang="en-AU" sz="3200" dirty="0" smtClean="0"/>
              <a:t>more </a:t>
            </a:r>
            <a:r>
              <a:rPr lang="en-AU" sz="3200" dirty="0"/>
              <a:t>evident within skill groups </a:t>
            </a:r>
            <a:r>
              <a:rPr lang="en-AU" sz="3200" dirty="0" smtClean="0"/>
              <a:t> + among new teachers </a:t>
            </a:r>
          </a:p>
          <a:p>
            <a:r>
              <a:rPr lang="en-AU" sz="3200" dirty="0" smtClean="0"/>
              <a:t>Mentoring</a:t>
            </a:r>
          </a:p>
          <a:p>
            <a:r>
              <a:rPr lang="en-AU" sz="3200" dirty="0" smtClean="0"/>
              <a:t>Mostly in forms of consultancy, esp between new &amp; old teachers </a:t>
            </a:r>
            <a:endParaRPr lang="en-AU" sz="3200" dirty="0"/>
          </a:p>
        </p:txBody>
      </p:sp>
      <p:sp>
        <p:nvSpPr>
          <p:cNvPr id="7" name="Text Placeholder 6"/>
          <p:cNvSpPr>
            <a:spLocks noGrp="1"/>
          </p:cNvSpPr>
          <p:nvPr>
            <p:ph type="body" sz="quarter" idx="3"/>
          </p:nvPr>
        </p:nvSpPr>
        <p:spPr>
          <a:xfrm>
            <a:off x="4724400" y="1219200"/>
            <a:ext cx="4041775" cy="609601"/>
          </a:xfrm>
        </p:spPr>
        <p:txBody>
          <a:bodyPr>
            <a:normAutofit/>
          </a:bodyPr>
          <a:lstStyle/>
          <a:p>
            <a:pPr algn="ctr"/>
            <a:r>
              <a:rPr lang="en-AU" dirty="0" smtClean="0">
                <a:solidFill>
                  <a:schemeClr val="accent3">
                    <a:lumMod val="50000"/>
                  </a:schemeClr>
                </a:solidFill>
              </a:rPr>
              <a:t>HA</a:t>
            </a:r>
            <a:endParaRPr lang="en-AU" dirty="0">
              <a:solidFill>
                <a:schemeClr val="accent3">
                  <a:lumMod val="50000"/>
                </a:schemeClr>
              </a:solidFill>
            </a:endParaRPr>
          </a:p>
        </p:txBody>
      </p:sp>
      <p:sp>
        <p:nvSpPr>
          <p:cNvPr id="5" name="Content Placeholder 4"/>
          <p:cNvSpPr>
            <a:spLocks noGrp="1"/>
          </p:cNvSpPr>
          <p:nvPr>
            <p:ph sz="quarter" idx="4"/>
          </p:nvPr>
        </p:nvSpPr>
        <p:spPr>
          <a:xfrm>
            <a:off x="4645025" y="2286000"/>
            <a:ext cx="4041775" cy="3840163"/>
          </a:xfrm>
        </p:spPr>
        <p:txBody>
          <a:bodyPr>
            <a:normAutofit/>
          </a:bodyPr>
          <a:lstStyle/>
          <a:p>
            <a:r>
              <a:rPr lang="en-AU" sz="3200" dirty="0" smtClean="0"/>
              <a:t>more </a:t>
            </a:r>
            <a:r>
              <a:rPr lang="en-AU" sz="3200" dirty="0"/>
              <a:t>evident within skill groups </a:t>
            </a:r>
            <a:endParaRPr lang="en-AU" dirty="0" smtClean="0"/>
          </a:p>
          <a:p>
            <a:r>
              <a:rPr lang="en-AU" sz="3200" dirty="0"/>
              <a:t>Informal mentoring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solidFill>
                  <a:srgbClr val="0070C0"/>
                </a:solidFill>
              </a:rPr>
              <a:t>Perceived reasons</a:t>
            </a:r>
            <a:endParaRPr lang="en-AU" dirty="0">
              <a:solidFill>
                <a:srgbClr val="0070C0"/>
              </a:solidFill>
            </a:endParaRPr>
          </a:p>
        </p:txBody>
      </p:sp>
      <p:sp>
        <p:nvSpPr>
          <p:cNvPr id="8" name="Content Placeholder 7"/>
          <p:cNvSpPr>
            <a:spLocks noGrp="1"/>
          </p:cNvSpPr>
          <p:nvPr>
            <p:ph idx="1"/>
          </p:nvPr>
        </p:nvSpPr>
        <p:spPr/>
        <p:txBody>
          <a:bodyPr/>
          <a:lstStyle/>
          <a:p>
            <a:r>
              <a:rPr lang="en-AU" dirty="0" smtClean="0"/>
              <a:t>Work overload</a:t>
            </a:r>
          </a:p>
          <a:p>
            <a:r>
              <a:rPr lang="en-AU" dirty="0" smtClean="0"/>
              <a:t>Multiple responsibilities, esp by female teachers </a:t>
            </a:r>
          </a:p>
          <a:p>
            <a:r>
              <a:rPr lang="en-AU" dirty="0" smtClean="0"/>
              <a:t>Lack </a:t>
            </a:r>
            <a:r>
              <a:rPr lang="en-AU" dirty="0"/>
              <a:t>of organizational support </a:t>
            </a:r>
            <a:endParaRPr lang="en-AU" dirty="0" smtClean="0"/>
          </a:p>
          <a:p>
            <a:r>
              <a:rPr lang="en-AU" dirty="0" smtClean="0"/>
              <a:t>Affective </a:t>
            </a:r>
            <a:r>
              <a:rPr lang="en-AU" dirty="0"/>
              <a:t>factors </a:t>
            </a:r>
            <a:r>
              <a:rPr lang="en-AU" dirty="0" smtClean="0"/>
              <a:t>– perhaps originating from Asian cultural reservation</a:t>
            </a:r>
          </a:p>
          <a:p>
            <a:endParaRPr lang="en-AU" dirty="0" smtClean="0"/>
          </a:p>
          <a:p>
            <a:endParaRPr lang="en-A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solidFill>
                  <a:srgbClr val="0070C0"/>
                </a:solidFill>
              </a:rPr>
              <a:t>Conclusion</a:t>
            </a:r>
            <a:endParaRPr lang="en-AU" dirty="0">
              <a:solidFill>
                <a:srgbClr val="0070C0"/>
              </a:solidFill>
            </a:endParaRPr>
          </a:p>
        </p:txBody>
      </p:sp>
      <p:sp>
        <p:nvSpPr>
          <p:cNvPr id="3" name="Content Placeholder 2"/>
          <p:cNvSpPr>
            <a:spLocks noGrp="1"/>
          </p:cNvSpPr>
          <p:nvPr>
            <p:ph idx="1"/>
          </p:nvPr>
        </p:nvSpPr>
        <p:spPr/>
        <p:txBody>
          <a:bodyPr/>
          <a:lstStyle/>
          <a:p>
            <a:r>
              <a:rPr lang="en-AU" dirty="0" smtClean="0"/>
              <a:t>PLC potential but </a:t>
            </a:r>
            <a:r>
              <a:rPr lang="en-AU" dirty="0" smtClean="0">
                <a:solidFill>
                  <a:srgbClr val="FF0000"/>
                </a:solidFill>
              </a:rPr>
              <a:t>NOT</a:t>
            </a:r>
            <a:r>
              <a:rPr lang="en-AU" dirty="0" smtClean="0"/>
              <a:t> yet effective</a:t>
            </a:r>
          </a:p>
          <a:p>
            <a:r>
              <a:rPr lang="en-AU" dirty="0" smtClean="0"/>
              <a:t>Change </a:t>
            </a:r>
            <a:r>
              <a:rPr lang="en-AU" dirty="0"/>
              <a:t>in the treatment policies </a:t>
            </a:r>
            <a:r>
              <a:rPr lang="en-AU" dirty="0" smtClean="0"/>
              <a:t>&amp;</a:t>
            </a:r>
            <a:r>
              <a:rPr lang="en-AU" dirty="0" smtClean="0"/>
              <a:t> </a:t>
            </a:r>
            <a:r>
              <a:rPr lang="en-AU" dirty="0"/>
              <a:t>institutional </a:t>
            </a:r>
            <a:r>
              <a:rPr lang="en-AU" dirty="0" smtClean="0"/>
              <a:t>culture needed</a:t>
            </a:r>
          </a:p>
          <a:p>
            <a:r>
              <a:rPr lang="en-AU" dirty="0" smtClean="0"/>
              <a:t>More understanding </a:t>
            </a:r>
            <a:r>
              <a:rPr lang="en-AU" dirty="0" smtClean="0"/>
              <a:t>&amp;</a:t>
            </a:r>
            <a:r>
              <a:rPr lang="en-AU" dirty="0" smtClean="0"/>
              <a:t> </a:t>
            </a:r>
            <a:r>
              <a:rPr lang="en-AU" dirty="0" smtClean="0"/>
              <a:t>exemplary PLC </a:t>
            </a:r>
            <a:r>
              <a:rPr lang="en-AU" dirty="0"/>
              <a:t>leader </a:t>
            </a:r>
            <a:endParaRPr lang="en-AU" dirty="0" smtClean="0"/>
          </a:p>
          <a:p>
            <a:r>
              <a:rPr lang="en-AU" dirty="0" smtClean="0"/>
              <a:t>More thorough &amp; authentic mentoring with </a:t>
            </a:r>
            <a:r>
              <a:rPr lang="en-AU" dirty="0"/>
              <a:t>devoted experienced mentors</a:t>
            </a:r>
            <a:endParaRPr lang="en-AU" dirty="0" smtClean="0"/>
          </a:p>
          <a:p>
            <a:endParaRPr lang="en-A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pic>
        <p:nvPicPr>
          <p:cNvPr id="1026" name="Picture 2"/>
          <p:cNvPicPr>
            <a:picLocks noGrp="1" noChangeAspect="1" noChangeArrowheads="1"/>
          </p:cNvPicPr>
          <p:nvPr>
            <p:ph idx="1"/>
          </p:nvPr>
        </p:nvPicPr>
        <p:blipFill>
          <a:blip r:embed="rId2" cstate="print"/>
          <a:srcRect/>
          <a:stretch>
            <a:fillRect/>
          </a:stretch>
        </p:blipFill>
        <p:spPr bwMode="auto">
          <a:xfrm rot="924544">
            <a:off x="426807" y="2236916"/>
            <a:ext cx="8305800" cy="207645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FF0000"/>
                </a:solidFill>
                <a:latin typeface="Algerian" pitchFamily="82" charset="0"/>
              </a:rPr>
              <a:t>THANK YOU!!!</a:t>
            </a:r>
            <a:endParaRPr lang="en-AU" dirty="0">
              <a:solidFill>
                <a:srgbClr val="FF0000"/>
              </a:solidFill>
              <a:latin typeface="Algerian" pitchFamily="82" charset="0"/>
            </a:endParaRPr>
          </a:p>
        </p:txBody>
      </p:sp>
      <p:pic>
        <p:nvPicPr>
          <p:cNvPr id="2050" name="Picture 2"/>
          <p:cNvPicPr>
            <a:picLocks noGrp="1" noChangeAspect="1" noChangeArrowheads="1"/>
          </p:cNvPicPr>
          <p:nvPr>
            <p:ph idx="1"/>
          </p:nvPr>
        </p:nvPicPr>
        <p:blipFill>
          <a:blip r:embed="rId2" cstate="print"/>
          <a:srcRect/>
          <a:stretch>
            <a:fillRect/>
          </a:stretch>
        </p:blipFill>
        <p:spPr bwMode="auto">
          <a:xfrm>
            <a:off x="228600" y="1143000"/>
            <a:ext cx="8686800" cy="5715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70C0"/>
                </a:solidFill>
              </a:rPr>
              <a:t>PLC is...</a:t>
            </a:r>
            <a:endParaRPr lang="en-AU" dirty="0">
              <a:solidFill>
                <a:srgbClr val="0070C0"/>
              </a:solidFill>
            </a:endParaRPr>
          </a:p>
        </p:txBody>
      </p:sp>
      <p:sp>
        <p:nvSpPr>
          <p:cNvPr id="3" name="Content Placeholder 2"/>
          <p:cNvSpPr>
            <a:spLocks noGrp="1"/>
          </p:cNvSpPr>
          <p:nvPr>
            <p:ph idx="1"/>
          </p:nvPr>
        </p:nvSpPr>
        <p:spPr/>
        <p:txBody>
          <a:bodyPr/>
          <a:lstStyle/>
          <a:p>
            <a:r>
              <a:rPr lang="en-AU" dirty="0" smtClean="0"/>
              <a:t>...a </a:t>
            </a:r>
            <a:r>
              <a:rPr lang="en-AU" dirty="0"/>
              <a:t>group of professionals “</a:t>
            </a:r>
            <a:r>
              <a:rPr lang="en-AU" dirty="0">
                <a:solidFill>
                  <a:srgbClr val="7030A0"/>
                </a:solidFill>
              </a:rPr>
              <a:t>sharing</a:t>
            </a:r>
            <a:r>
              <a:rPr lang="en-AU" dirty="0"/>
              <a:t> and </a:t>
            </a:r>
            <a:r>
              <a:rPr lang="en-AU" dirty="0">
                <a:solidFill>
                  <a:srgbClr val="7030A0"/>
                </a:solidFill>
              </a:rPr>
              <a:t>critically interrogating </a:t>
            </a:r>
            <a:r>
              <a:rPr lang="en-AU" dirty="0"/>
              <a:t>their practice in an </a:t>
            </a:r>
            <a:r>
              <a:rPr lang="en-AU" dirty="0">
                <a:solidFill>
                  <a:srgbClr val="00B050"/>
                </a:solidFill>
              </a:rPr>
              <a:t>on-going, reflective, collaborative, inclusive, learning-oriented, growth-promoting</a:t>
            </a:r>
            <a:r>
              <a:rPr lang="en-AU" dirty="0"/>
              <a:t> way” </a:t>
            </a:r>
            <a:r>
              <a:rPr lang="en-AU" sz="2400" dirty="0"/>
              <a:t>(Stoll et al. 2006, p.223)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70C0"/>
                </a:solidFill>
              </a:rPr>
              <a:t>5 Elements of PLC</a:t>
            </a:r>
            <a:endParaRPr lang="en-AU" dirty="0">
              <a:solidFill>
                <a:srgbClr val="0070C0"/>
              </a:solidFill>
            </a:endParaRPr>
          </a:p>
        </p:txBody>
      </p:sp>
      <p:sp>
        <p:nvSpPr>
          <p:cNvPr id="3" name="Content Placeholder 2"/>
          <p:cNvSpPr>
            <a:spLocks noGrp="1"/>
          </p:cNvSpPr>
          <p:nvPr>
            <p:ph idx="1"/>
          </p:nvPr>
        </p:nvSpPr>
        <p:spPr/>
        <p:txBody>
          <a:bodyPr/>
          <a:lstStyle/>
          <a:p>
            <a:pPr>
              <a:buFont typeface="Wingdings" pitchFamily="2" charset="2"/>
              <a:buChar char="ü"/>
            </a:pPr>
            <a:r>
              <a:rPr lang="en-AU" dirty="0" smtClean="0"/>
              <a:t>Shared </a:t>
            </a:r>
            <a:r>
              <a:rPr lang="en-AU" dirty="0"/>
              <a:t>norms and </a:t>
            </a:r>
            <a:r>
              <a:rPr lang="en-AU" dirty="0" smtClean="0"/>
              <a:t>values </a:t>
            </a:r>
          </a:p>
          <a:p>
            <a:pPr>
              <a:buFont typeface="Wingdings" pitchFamily="2" charset="2"/>
              <a:buChar char="ü"/>
            </a:pPr>
            <a:r>
              <a:rPr lang="en-AU" dirty="0"/>
              <a:t>C</a:t>
            </a:r>
            <a:r>
              <a:rPr lang="en-AU" dirty="0" smtClean="0"/>
              <a:t>ollective </a:t>
            </a:r>
            <a:r>
              <a:rPr lang="en-AU" dirty="0"/>
              <a:t>responsibilities for </a:t>
            </a:r>
            <a:r>
              <a:rPr lang="en-AU" dirty="0" smtClean="0"/>
              <a:t>learning</a:t>
            </a:r>
          </a:p>
          <a:p>
            <a:pPr>
              <a:buFont typeface="Wingdings" pitchFamily="2" charset="2"/>
              <a:buChar char="ü"/>
            </a:pPr>
            <a:r>
              <a:rPr lang="en-AU" dirty="0"/>
              <a:t>R</a:t>
            </a:r>
            <a:r>
              <a:rPr lang="en-AU" dirty="0" smtClean="0"/>
              <a:t>eflective </a:t>
            </a:r>
            <a:r>
              <a:rPr lang="en-AU" dirty="0"/>
              <a:t>professional </a:t>
            </a:r>
            <a:r>
              <a:rPr lang="en-AU" dirty="0" smtClean="0"/>
              <a:t>inquiry </a:t>
            </a:r>
          </a:p>
          <a:p>
            <a:pPr>
              <a:buFont typeface="Wingdings" pitchFamily="2" charset="2"/>
              <a:buChar char="ü"/>
            </a:pPr>
            <a:r>
              <a:rPr lang="en-AU" dirty="0" err="1" smtClean="0"/>
              <a:t>Deprivatization</a:t>
            </a:r>
            <a:r>
              <a:rPr lang="en-AU" dirty="0" smtClean="0"/>
              <a:t> </a:t>
            </a:r>
            <a:r>
              <a:rPr lang="en-AU" dirty="0"/>
              <a:t>of </a:t>
            </a:r>
            <a:r>
              <a:rPr lang="en-AU" dirty="0" smtClean="0"/>
              <a:t>practice </a:t>
            </a:r>
          </a:p>
          <a:p>
            <a:pPr>
              <a:buFont typeface="Wingdings" pitchFamily="2" charset="2"/>
              <a:buChar char="ü"/>
            </a:pPr>
            <a:r>
              <a:rPr lang="en-AU" dirty="0" smtClean="0"/>
              <a:t>Collaboration</a:t>
            </a:r>
          </a:p>
          <a:p>
            <a:pPr>
              <a:buNone/>
            </a:pPr>
            <a:r>
              <a:rPr lang="en-AU" sz="2400" dirty="0" smtClean="0"/>
              <a:t> (</a:t>
            </a:r>
            <a:r>
              <a:rPr lang="en-AU" sz="2400" dirty="0" err="1"/>
              <a:t>DuFour</a:t>
            </a:r>
            <a:r>
              <a:rPr lang="en-AU" sz="2400" dirty="0"/>
              <a:t> 2004; DET 2007; Louis et al. 1996; Stoll et al. 2006)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70C0"/>
                </a:solidFill>
              </a:rPr>
              <a:t>Why PLC?</a:t>
            </a:r>
            <a:endParaRPr lang="en-AU" dirty="0">
              <a:solidFill>
                <a:srgbClr val="0070C0"/>
              </a:solidFill>
            </a:endParaRPr>
          </a:p>
        </p:txBody>
      </p:sp>
      <p:sp>
        <p:nvSpPr>
          <p:cNvPr id="3" name="Content Placeholder 2"/>
          <p:cNvSpPr>
            <a:spLocks noGrp="1"/>
          </p:cNvSpPr>
          <p:nvPr>
            <p:ph idx="1"/>
          </p:nvPr>
        </p:nvSpPr>
        <p:spPr/>
        <p:txBody>
          <a:bodyPr/>
          <a:lstStyle/>
          <a:p>
            <a:r>
              <a:rPr lang="en-AU" dirty="0" smtClean="0"/>
              <a:t>“</a:t>
            </a:r>
            <a:r>
              <a:rPr lang="en-AU" dirty="0"/>
              <a:t>there is no best method” </a:t>
            </a:r>
            <a:r>
              <a:rPr lang="en-AU" sz="2400" dirty="0"/>
              <a:t>(</a:t>
            </a:r>
            <a:r>
              <a:rPr lang="en-AU" sz="2400" dirty="0" err="1"/>
              <a:t>Prabhu</a:t>
            </a:r>
            <a:r>
              <a:rPr lang="en-AU" sz="2400" dirty="0"/>
              <a:t> 1990</a:t>
            </a:r>
            <a:r>
              <a:rPr lang="en-AU" sz="2400" dirty="0" smtClean="0"/>
              <a:t>)</a:t>
            </a:r>
          </a:p>
          <a:p>
            <a:r>
              <a:rPr lang="en-AU" dirty="0" smtClean="0"/>
              <a:t>inevitably imperfect teacher preparation programs</a:t>
            </a:r>
          </a:p>
          <a:p>
            <a:pPr>
              <a:buFont typeface="Symbol"/>
              <a:buChar char="Þ"/>
            </a:pPr>
            <a:r>
              <a:rPr lang="en-AU" dirty="0" smtClean="0"/>
              <a:t>Teachers’ constant learning: essential</a:t>
            </a:r>
          </a:p>
          <a:p>
            <a:r>
              <a:rPr lang="en-AU" dirty="0" smtClean="0">
                <a:solidFill>
                  <a:srgbClr val="FF0000"/>
                </a:solidFill>
              </a:rPr>
              <a:t>BUT</a:t>
            </a:r>
            <a:r>
              <a:rPr lang="en-AU" dirty="0" smtClean="0"/>
              <a:t> Vietnamese teachers: various hindrances (institutional, family, affective constraints, lack of resources, etc) </a:t>
            </a:r>
            <a:r>
              <a:rPr lang="en-AU" sz="2400" dirty="0"/>
              <a:t>(</a:t>
            </a:r>
            <a:r>
              <a:rPr lang="en-AU" sz="2400" dirty="0" err="1"/>
              <a:t>Baurain</a:t>
            </a:r>
            <a:r>
              <a:rPr lang="en-AU" sz="2400" dirty="0"/>
              <a:t> 2010, Pham 2008)</a:t>
            </a:r>
            <a:endParaRPr lang="en-AU"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70C0"/>
                </a:solidFill>
              </a:rPr>
              <a:t>Why PLC?</a:t>
            </a:r>
            <a:endParaRPr lang="en-AU" dirty="0">
              <a:solidFill>
                <a:srgbClr val="0070C0"/>
              </a:solidFill>
            </a:endParaRPr>
          </a:p>
        </p:txBody>
      </p:sp>
      <p:sp>
        <p:nvSpPr>
          <p:cNvPr id="3" name="Content Placeholder 2"/>
          <p:cNvSpPr>
            <a:spLocks noGrp="1"/>
          </p:cNvSpPr>
          <p:nvPr>
            <p:ph idx="1"/>
          </p:nvPr>
        </p:nvSpPr>
        <p:spPr/>
        <p:txBody>
          <a:bodyPr/>
          <a:lstStyle/>
          <a:p>
            <a:pPr>
              <a:buNone/>
            </a:pPr>
            <a:r>
              <a:rPr lang="en-AU" dirty="0" smtClean="0"/>
              <a:t>PLC potential </a:t>
            </a:r>
            <a:r>
              <a:rPr lang="en-AU" dirty="0"/>
              <a:t>to </a:t>
            </a:r>
            <a:r>
              <a:rPr lang="en-AU" dirty="0" smtClean="0"/>
              <a:t>tackle these barriers through</a:t>
            </a:r>
          </a:p>
          <a:p>
            <a:pPr>
              <a:buNone/>
            </a:pPr>
            <a:r>
              <a:rPr lang="en-AU" dirty="0" smtClean="0"/>
              <a:t> </a:t>
            </a:r>
          </a:p>
          <a:p>
            <a:pPr>
              <a:buFont typeface="Wingdings" pitchFamily="2" charset="2"/>
              <a:buChar char="ü"/>
            </a:pPr>
            <a:r>
              <a:rPr lang="en-AU" dirty="0" smtClean="0"/>
              <a:t>collaboration</a:t>
            </a:r>
            <a:r>
              <a:rPr lang="en-AU" dirty="0"/>
              <a:t>, </a:t>
            </a:r>
            <a:endParaRPr lang="en-AU" dirty="0" smtClean="0"/>
          </a:p>
          <a:p>
            <a:pPr>
              <a:buFont typeface="Wingdings" pitchFamily="2" charset="2"/>
              <a:buChar char="ü"/>
            </a:pPr>
            <a:r>
              <a:rPr lang="en-AU" dirty="0" smtClean="0"/>
              <a:t>inquiry</a:t>
            </a:r>
            <a:r>
              <a:rPr lang="en-AU" dirty="0"/>
              <a:t>, </a:t>
            </a:r>
            <a:endParaRPr lang="en-AU" dirty="0" smtClean="0"/>
          </a:p>
          <a:p>
            <a:pPr>
              <a:buFont typeface="Wingdings" pitchFamily="2" charset="2"/>
              <a:buChar char="ü"/>
            </a:pPr>
            <a:r>
              <a:rPr lang="en-AU" dirty="0" smtClean="0"/>
              <a:t>sharing </a:t>
            </a:r>
            <a:r>
              <a:rPr lang="en-AU" dirty="0"/>
              <a:t>and peer evaluation, </a:t>
            </a:r>
            <a:endParaRPr lang="en-AU" dirty="0" smtClean="0"/>
          </a:p>
          <a:p>
            <a:pPr>
              <a:buFont typeface="Wingdings" pitchFamily="2" charset="2"/>
              <a:buChar char="ü"/>
            </a:pPr>
            <a:r>
              <a:rPr lang="en-AU" dirty="0" smtClean="0"/>
              <a:t> reflection</a:t>
            </a:r>
          </a:p>
          <a:p>
            <a:pPr>
              <a:buNone/>
            </a:pPr>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70C0"/>
                </a:solidFill>
              </a:rPr>
              <a:t>Why PLC?</a:t>
            </a:r>
            <a:endParaRPr lang="en-AU" dirty="0">
              <a:solidFill>
                <a:srgbClr val="0070C0"/>
              </a:solidFill>
            </a:endParaRPr>
          </a:p>
        </p:txBody>
      </p:sp>
      <p:sp>
        <p:nvSpPr>
          <p:cNvPr id="3" name="Content Placeholder 2"/>
          <p:cNvSpPr>
            <a:spLocks noGrp="1"/>
          </p:cNvSpPr>
          <p:nvPr>
            <p:ph idx="1"/>
          </p:nvPr>
        </p:nvSpPr>
        <p:spPr/>
        <p:txBody>
          <a:bodyPr/>
          <a:lstStyle/>
          <a:p>
            <a:pPr>
              <a:buFont typeface="Wingdings" pitchFamily="2" charset="2"/>
              <a:buChar char="ü"/>
            </a:pPr>
            <a:r>
              <a:rPr lang="en-AU" dirty="0"/>
              <a:t>authentic learning </a:t>
            </a:r>
            <a:r>
              <a:rPr lang="en-AU" dirty="0" smtClean="0"/>
              <a:t>environment</a:t>
            </a:r>
          </a:p>
          <a:p>
            <a:pPr>
              <a:buFont typeface="Wingdings" pitchFamily="2" charset="2"/>
              <a:buChar char="ü"/>
            </a:pPr>
            <a:r>
              <a:rPr lang="en-AU" dirty="0"/>
              <a:t>collegial </a:t>
            </a:r>
            <a:r>
              <a:rPr lang="en-AU" dirty="0" smtClean="0"/>
              <a:t>technical &amp; emotional support</a:t>
            </a:r>
          </a:p>
          <a:p>
            <a:pPr>
              <a:buFont typeface="Wingdings" pitchFamily="2" charset="2"/>
              <a:buChar char="ü"/>
            </a:pPr>
            <a:r>
              <a:rPr lang="en-AU" dirty="0"/>
              <a:t>g</a:t>
            </a:r>
            <a:r>
              <a:rPr lang="en-AU" dirty="0" smtClean="0"/>
              <a:t>enuine experimental &amp; reflective learning</a:t>
            </a:r>
          </a:p>
          <a:p>
            <a:pPr>
              <a:buFont typeface="Wingdings" pitchFamily="2" charset="2"/>
              <a:buChar char="ü"/>
            </a:pPr>
            <a:r>
              <a:rPr lang="en-AU" dirty="0"/>
              <a:t>constructive comments &amp;</a:t>
            </a:r>
            <a:r>
              <a:rPr lang="en-AU" dirty="0" smtClean="0"/>
              <a:t> evaluations + </a:t>
            </a:r>
            <a:r>
              <a:rPr lang="en-AU" dirty="0"/>
              <a:t>showcasing teaching successes </a:t>
            </a:r>
            <a:endParaRPr lang="en-AU" dirty="0" smtClean="0"/>
          </a:p>
          <a:p>
            <a:pPr>
              <a:buFont typeface="Wingdings" pitchFamily="2" charset="2"/>
              <a:buChar char="ü"/>
            </a:pPr>
            <a:r>
              <a:rPr lang="en-AU" dirty="0" smtClean="0"/>
              <a:t>redistributed responsibilities </a:t>
            </a:r>
            <a:r>
              <a:rPr lang="en-AU" dirty="0"/>
              <a:t>for </a:t>
            </a:r>
            <a:r>
              <a:rPr lang="en-AU" dirty="0" smtClean="0"/>
              <a:t>learning</a:t>
            </a:r>
          </a:p>
          <a:p>
            <a:pPr>
              <a:buNone/>
            </a:pPr>
            <a:r>
              <a:rPr lang="en-AU" dirty="0" smtClean="0"/>
              <a:t>=&gt; Improved motivation, job satisfaction, commitment &amp; efficacy</a:t>
            </a:r>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70C0"/>
                </a:solidFill>
              </a:rPr>
              <a:t>Participants </a:t>
            </a:r>
            <a:endParaRPr lang="en-AU" dirty="0">
              <a:solidFill>
                <a:srgbClr val="0070C0"/>
              </a:solidFill>
            </a:endParaRPr>
          </a:p>
        </p:txBody>
      </p:sp>
      <p:sp>
        <p:nvSpPr>
          <p:cNvPr id="3" name="Content Placeholder 2"/>
          <p:cNvSpPr>
            <a:spLocks noGrp="1"/>
          </p:cNvSpPr>
          <p:nvPr>
            <p:ph idx="1"/>
          </p:nvPr>
        </p:nvSpPr>
        <p:spPr/>
        <p:txBody>
          <a:bodyPr/>
          <a:lstStyle/>
          <a:p>
            <a:r>
              <a:rPr lang="en-AU" dirty="0" smtClean="0"/>
              <a:t>2 </a:t>
            </a:r>
            <a:r>
              <a:rPr lang="en-AU" dirty="0"/>
              <a:t>full-time English teachers in </a:t>
            </a:r>
            <a:r>
              <a:rPr lang="en-AU" dirty="0" smtClean="0"/>
              <a:t>a major </a:t>
            </a:r>
            <a:r>
              <a:rPr lang="en-AU" dirty="0"/>
              <a:t>foreign languages university in Hanoi, </a:t>
            </a:r>
            <a:r>
              <a:rPr lang="en-AU" dirty="0" smtClean="0"/>
              <a:t>Vietnam</a:t>
            </a:r>
          </a:p>
          <a:p>
            <a:r>
              <a:rPr lang="en-AU" dirty="0" smtClean="0"/>
              <a:t>Na: 1 </a:t>
            </a:r>
            <a:r>
              <a:rPr lang="en-AU" dirty="0"/>
              <a:t>year’s </a:t>
            </a:r>
            <a:r>
              <a:rPr lang="en-AU" dirty="0" smtClean="0"/>
              <a:t>experience, no </a:t>
            </a:r>
            <a:r>
              <a:rPr lang="en-AU" dirty="0"/>
              <a:t>previous experience in teaching at tertiary </a:t>
            </a:r>
            <a:r>
              <a:rPr lang="en-AU" dirty="0" smtClean="0"/>
              <a:t>level</a:t>
            </a:r>
          </a:p>
          <a:p>
            <a:r>
              <a:rPr lang="en-AU" dirty="0" smtClean="0"/>
              <a:t>Ha: 12 </a:t>
            </a:r>
            <a:r>
              <a:rPr lang="en-AU" dirty="0"/>
              <a:t>years’ </a:t>
            </a:r>
            <a:r>
              <a:rPr lang="en-AU" dirty="0" smtClean="0"/>
              <a:t>experience, a </a:t>
            </a:r>
            <a:r>
              <a:rPr lang="en-AU" dirty="0"/>
              <a:t>division </a:t>
            </a:r>
            <a:r>
              <a:rPr lang="en-AU" dirty="0" smtClean="0"/>
              <a:t>head, leader of a divisional </a:t>
            </a:r>
            <a:r>
              <a:rPr lang="en-AU" dirty="0"/>
              <a:t>PLC</a:t>
            </a:r>
            <a:r>
              <a:rPr lang="en-AU" dirty="0" smtClean="0"/>
              <a:t> </a:t>
            </a:r>
          </a:p>
          <a:p>
            <a:pPr>
              <a:buNone/>
            </a:pPr>
            <a:endParaRPr lang="en-AU" dirty="0"/>
          </a:p>
        </p:txBody>
      </p:sp>
      <p:sp>
        <p:nvSpPr>
          <p:cNvPr id="4" name="Right Arrow 3"/>
          <p:cNvSpPr/>
          <p:nvPr/>
        </p:nvSpPr>
        <p:spPr>
          <a:xfrm>
            <a:off x="1676400" y="4800600"/>
            <a:ext cx="5486400" cy="16764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smtClean="0">
                <a:solidFill>
                  <a:schemeClr val="tx1"/>
                </a:solidFill>
              </a:rPr>
              <a:t>In-depth interview</a:t>
            </a:r>
            <a:endParaRPr lang="en-AU" sz="3200"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solidFill>
                  <a:srgbClr val="FF0000"/>
                </a:solidFill>
              </a:rPr>
              <a:t>Findings: </a:t>
            </a:r>
            <a:r>
              <a:rPr lang="en-AU" i="1" dirty="0">
                <a:solidFill>
                  <a:srgbClr val="0070C0"/>
                </a:solidFill>
              </a:rPr>
              <a:t>Shared norms and values</a:t>
            </a:r>
            <a:r>
              <a:rPr lang="en-AU" dirty="0"/>
              <a:t/>
            </a:r>
            <a:br>
              <a:rPr lang="en-AU" dirty="0"/>
            </a:br>
            <a:endParaRPr lang="en-AU" dirty="0"/>
          </a:p>
        </p:txBody>
      </p:sp>
      <p:sp>
        <p:nvSpPr>
          <p:cNvPr id="6" name="Text Placeholder 5"/>
          <p:cNvSpPr>
            <a:spLocks noGrp="1"/>
          </p:cNvSpPr>
          <p:nvPr>
            <p:ph type="body" idx="1"/>
          </p:nvPr>
        </p:nvSpPr>
        <p:spPr>
          <a:xfrm>
            <a:off x="533400" y="1219201"/>
            <a:ext cx="4040188" cy="533400"/>
          </a:xfrm>
        </p:spPr>
        <p:txBody>
          <a:bodyPr>
            <a:normAutofit/>
          </a:bodyPr>
          <a:lstStyle/>
          <a:p>
            <a:pPr algn="ctr"/>
            <a:r>
              <a:rPr lang="en-AU" sz="2200" dirty="0" smtClean="0">
                <a:solidFill>
                  <a:schemeClr val="accent3">
                    <a:lumMod val="50000"/>
                  </a:schemeClr>
                </a:solidFill>
              </a:rPr>
              <a:t>NA</a:t>
            </a:r>
            <a:endParaRPr lang="en-AU" sz="2200" dirty="0">
              <a:solidFill>
                <a:schemeClr val="accent3">
                  <a:lumMod val="50000"/>
                </a:schemeClr>
              </a:solidFill>
            </a:endParaRPr>
          </a:p>
        </p:txBody>
      </p:sp>
      <p:sp>
        <p:nvSpPr>
          <p:cNvPr id="4" name="Content Placeholder 3"/>
          <p:cNvSpPr>
            <a:spLocks noGrp="1"/>
          </p:cNvSpPr>
          <p:nvPr>
            <p:ph sz="half" idx="2"/>
          </p:nvPr>
        </p:nvSpPr>
        <p:spPr>
          <a:xfrm>
            <a:off x="457200" y="2209800"/>
            <a:ext cx="4040188" cy="3916363"/>
          </a:xfrm>
        </p:spPr>
        <p:txBody>
          <a:bodyPr>
            <a:normAutofit/>
          </a:bodyPr>
          <a:lstStyle/>
          <a:p>
            <a:r>
              <a:rPr lang="en-AU" sz="3200" dirty="0" smtClean="0"/>
              <a:t>General agreements</a:t>
            </a:r>
          </a:p>
          <a:p>
            <a:r>
              <a:rPr lang="en-AU" sz="3200" dirty="0" smtClean="0"/>
              <a:t>Some conflicts between division head &amp; other teachers </a:t>
            </a:r>
          </a:p>
          <a:p>
            <a:pPr>
              <a:buNone/>
            </a:pPr>
            <a:endParaRPr lang="en-AU" dirty="0" smtClean="0"/>
          </a:p>
        </p:txBody>
      </p:sp>
      <p:sp>
        <p:nvSpPr>
          <p:cNvPr id="7" name="Text Placeholder 6"/>
          <p:cNvSpPr>
            <a:spLocks noGrp="1"/>
          </p:cNvSpPr>
          <p:nvPr>
            <p:ph type="body" sz="quarter" idx="3"/>
          </p:nvPr>
        </p:nvSpPr>
        <p:spPr>
          <a:xfrm>
            <a:off x="4724400" y="1219200"/>
            <a:ext cx="4041775" cy="609601"/>
          </a:xfrm>
        </p:spPr>
        <p:txBody>
          <a:bodyPr>
            <a:normAutofit/>
          </a:bodyPr>
          <a:lstStyle/>
          <a:p>
            <a:pPr algn="ctr"/>
            <a:r>
              <a:rPr lang="en-AU" dirty="0" smtClean="0">
                <a:solidFill>
                  <a:schemeClr val="accent3">
                    <a:lumMod val="50000"/>
                  </a:schemeClr>
                </a:solidFill>
              </a:rPr>
              <a:t>HA</a:t>
            </a:r>
            <a:endParaRPr lang="en-AU" dirty="0">
              <a:solidFill>
                <a:schemeClr val="accent3">
                  <a:lumMod val="50000"/>
                </a:schemeClr>
              </a:solidFill>
            </a:endParaRPr>
          </a:p>
        </p:txBody>
      </p:sp>
      <p:sp>
        <p:nvSpPr>
          <p:cNvPr id="5" name="Content Placeholder 4"/>
          <p:cNvSpPr>
            <a:spLocks noGrp="1"/>
          </p:cNvSpPr>
          <p:nvPr>
            <p:ph sz="quarter" idx="4"/>
          </p:nvPr>
        </p:nvSpPr>
        <p:spPr>
          <a:xfrm>
            <a:off x="4645025" y="2286000"/>
            <a:ext cx="4041775" cy="3840163"/>
          </a:xfrm>
        </p:spPr>
        <p:txBody>
          <a:bodyPr>
            <a:normAutofit/>
          </a:bodyPr>
          <a:lstStyle/>
          <a:p>
            <a:r>
              <a:rPr lang="en-AU" sz="3200" dirty="0"/>
              <a:t>Teachers too reserved and lack time to explicitly share viewpoints</a:t>
            </a:r>
          </a:p>
          <a:p>
            <a:pPr>
              <a:buNone/>
            </a:pPr>
            <a:endParaRPr lang="en-AU" dirty="0" smtClean="0"/>
          </a:p>
          <a:p>
            <a:endParaRPr lang="en-A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solidFill>
                  <a:srgbClr val="FF0000"/>
                </a:solidFill>
              </a:rPr>
              <a:t/>
            </a:r>
            <a:br>
              <a:rPr lang="en-AU" dirty="0" smtClean="0">
                <a:solidFill>
                  <a:srgbClr val="FF0000"/>
                </a:solidFill>
              </a:rPr>
            </a:br>
            <a:r>
              <a:rPr lang="en-AU" dirty="0" smtClean="0">
                <a:solidFill>
                  <a:srgbClr val="FF0000"/>
                </a:solidFill>
              </a:rPr>
              <a:t>Findings: </a:t>
            </a:r>
            <a:r>
              <a:rPr lang="en-AU" i="1" dirty="0" smtClean="0">
                <a:solidFill>
                  <a:srgbClr val="0070C0"/>
                </a:solidFill>
              </a:rPr>
              <a:t>Collective responsibilities for learning </a:t>
            </a:r>
            <a:r>
              <a:rPr lang="en-AU" dirty="0"/>
              <a:t/>
            </a:r>
            <a:br>
              <a:rPr lang="en-AU" dirty="0"/>
            </a:br>
            <a:endParaRPr lang="en-AU" dirty="0"/>
          </a:p>
        </p:txBody>
      </p:sp>
      <p:sp>
        <p:nvSpPr>
          <p:cNvPr id="6" name="Text Placeholder 5"/>
          <p:cNvSpPr>
            <a:spLocks noGrp="1"/>
          </p:cNvSpPr>
          <p:nvPr>
            <p:ph type="body" idx="1"/>
          </p:nvPr>
        </p:nvSpPr>
        <p:spPr>
          <a:xfrm>
            <a:off x="533400" y="1447801"/>
            <a:ext cx="4040188" cy="609599"/>
          </a:xfrm>
        </p:spPr>
        <p:txBody>
          <a:bodyPr>
            <a:normAutofit/>
          </a:bodyPr>
          <a:lstStyle/>
          <a:p>
            <a:pPr algn="ctr"/>
            <a:r>
              <a:rPr lang="en-AU" dirty="0" smtClean="0">
                <a:solidFill>
                  <a:schemeClr val="accent3">
                    <a:lumMod val="50000"/>
                  </a:schemeClr>
                </a:solidFill>
              </a:rPr>
              <a:t>NA</a:t>
            </a:r>
            <a:endParaRPr lang="en-AU" dirty="0">
              <a:solidFill>
                <a:schemeClr val="accent3">
                  <a:lumMod val="50000"/>
                </a:schemeClr>
              </a:solidFill>
            </a:endParaRPr>
          </a:p>
        </p:txBody>
      </p:sp>
      <p:sp>
        <p:nvSpPr>
          <p:cNvPr id="4" name="Content Placeholder 3"/>
          <p:cNvSpPr>
            <a:spLocks noGrp="1"/>
          </p:cNvSpPr>
          <p:nvPr>
            <p:ph sz="half" idx="2"/>
          </p:nvPr>
        </p:nvSpPr>
        <p:spPr>
          <a:xfrm>
            <a:off x="457200" y="2209800"/>
            <a:ext cx="4040188" cy="3916363"/>
          </a:xfrm>
        </p:spPr>
        <p:txBody>
          <a:bodyPr>
            <a:normAutofit/>
          </a:bodyPr>
          <a:lstStyle/>
          <a:p>
            <a:r>
              <a:rPr lang="en-AU" sz="3200" dirty="0" smtClean="0"/>
              <a:t>Relatively clearly manifested, esp among novice teachers </a:t>
            </a:r>
          </a:p>
          <a:p>
            <a:pPr>
              <a:buNone/>
            </a:pPr>
            <a:endParaRPr lang="en-AU" dirty="0" smtClean="0"/>
          </a:p>
        </p:txBody>
      </p:sp>
      <p:sp>
        <p:nvSpPr>
          <p:cNvPr id="7" name="Text Placeholder 6"/>
          <p:cNvSpPr>
            <a:spLocks noGrp="1"/>
          </p:cNvSpPr>
          <p:nvPr>
            <p:ph type="body" sz="quarter" idx="3"/>
          </p:nvPr>
        </p:nvSpPr>
        <p:spPr>
          <a:xfrm>
            <a:off x="4724400" y="1447800"/>
            <a:ext cx="4041775" cy="609601"/>
          </a:xfrm>
        </p:spPr>
        <p:txBody>
          <a:bodyPr>
            <a:normAutofit/>
          </a:bodyPr>
          <a:lstStyle/>
          <a:p>
            <a:pPr algn="ctr"/>
            <a:r>
              <a:rPr lang="en-AU" dirty="0" smtClean="0">
                <a:solidFill>
                  <a:schemeClr val="accent3">
                    <a:lumMod val="50000"/>
                  </a:schemeClr>
                </a:solidFill>
              </a:rPr>
              <a:t>HA</a:t>
            </a:r>
            <a:endParaRPr lang="en-AU" dirty="0">
              <a:solidFill>
                <a:schemeClr val="accent3">
                  <a:lumMod val="50000"/>
                </a:schemeClr>
              </a:solidFill>
            </a:endParaRPr>
          </a:p>
        </p:txBody>
      </p:sp>
      <p:sp>
        <p:nvSpPr>
          <p:cNvPr id="5" name="Content Placeholder 4"/>
          <p:cNvSpPr>
            <a:spLocks noGrp="1"/>
          </p:cNvSpPr>
          <p:nvPr>
            <p:ph sz="quarter" idx="4"/>
          </p:nvPr>
        </p:nvSpPr>
        <p:spPr>
          <a:xfrm>
            <a:off x="4645025" y="2286000"/>
            <a:ext cx="4041775" cy="3840163"/>
          </a:xfrm>
        </p:spPr>
        <p:txBody>
          <a:bodyPr>
            <a:normAutofit/>
          </a:bodyPr>
          <a:lstStyle/>
          <a:p>
            <a:r>
              <a:rPr lang="en-AU" sz="3200" dirty="0" smtClean="0"/>
              <a:t>Not very evident</a:t>
            </a:r>
          </a:p>
          <a:p>
            <a:r>
              <a:rPr lang="en-AU" sz="3200" dirty="0" smtClean="0"/>
              <a:t>Aging &amp; reduced concerns</a:t>
            </a:r>
          </a:p>
          <a:p>
            <a:r>
              <a:rPr lang="en-AU" sz="3200" dirty="0" smtClean="0"/>
              <a:t>uncomfortable at being forced to do further formal study</a:t>
            </a:r>
            <a:endParaRPr lang="en-AU" sz="3200" dirty="0"/>
          </a:p>
          <a:p>
            <a:pPr>
              <a:buNone/>
            </a:pPr>
            <a:endParaRPr lang="en-AU" dirty="0" smtClean="0"/>
          </a:p>
          <a:p>
            <a:endParaRPr lang="en-AU"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371</TotalTime>
  <Words>649</Words>
  <Application>Microsoft Office PowerPoint</Application>
  <PresentationFormat>On-screen Show (4:3)</PresentationFormat>
  <Paragraphs>99</Paragraphs>
  <Slides>16</Slides>
  <Notes>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Professional Learning Community Among English Teachers at University Level: A Case Study  </vt:lpstr>
      <vt:lpstr>PLC is...</vt:lpstr>
      <vt:lpstr>5 Elements of PLC</vt:lpstr>
      <vt:lpstr>Why PLC?</vt:lpstr>
      <vt:lpstr>Why PLC?</vt:lpstr>
      <vt:lpstr>Why PLC?</vt:lpstr>
      <vt:lpstr>Participants </vt:lpstr>
      <vt:lpstr>Findings: Shared norms and values </vt:lpstr>
      <vt:lpstr> Findings: Collective responsibilities for learning  </vt:lpstr>
      <vt:lpstr>Findings: Reflective professional inquiry</vt:lpstr>
      <vt:lpstr> Findings: Deprivatization of practice </vt:lpstr>
      <vt:lpstr>Findings: Collaboration</vt:lpstr>
      <vt:lpstr>Perceived reasons</vt:lpstr>
      <vt:lpstr>Conclusion</vt:lpstr>
      <vt:lpstr>Slide 15</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Learning Community Among English Teachers At University Level: A Case Study From A Major University Of Vietnam  </dc:title>
  <dc:creator>Ngoc</dc:creator>
  <cp:lastModifiedBy>Ngoc</cp:lastModifiedBy>
  <cp:revision>82</cp:revision>
  <dcterms:created xsi:type="dcterms:W3CDTF">2006-08-16T00:00:00Z</dcterms:created>
  <dcterms:modified xsi:type="dcterms:W3CDTF">2011-08-14T01:50:55Z</dcterms:modified>
</cp:coreProperties>
</file>